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Medium"/>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AF5FCB9-335B-426E-8F97-E31CB9C3762F}">
  <a:tblStyle styleId="{6AF5FCB9-335B-426E-8F97-E31CB9C3762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bold.fntdata"/><Relationship Id="rId14" Type="http://schemas.openxmlformats.org/officeDocument/2006/relationships/font" Target="fonts/PlusJakartaSansMedium-regular.fntdata"/><Relationship Id="rId17" Type="http://schemas.openxmlformats.org/officeDocument/2006/relationships/font" Target="fonts/PlusJakartaSansMedium-boldItalic.fntdata"/><Relationship Id="rId16" Type="http://schemas.openxmlformats.org/officeDocument/2006/relationships/font" Target="fonts/PlusJakartaSansMedium-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0e4dfb75ed_0_0: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0e4dfb75e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0e4dfb75ed_0_9: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0e4dfb75e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0e4dfb75ed_0_18:notes"/>
          <p:cNvSpPr/>
          <p:nvPr>
            <p:ph idx="2" type="sldImg"/>
          </p:nvPr>
        </p:nvSpPr>
        <p:spPr>
          <a:xfrm>
            <a:off x="381178" y="685800"/>
            <a:ext cx="60966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0e4dfb75ed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docs.google.com/presentation/d/1H1gwqY9JuT9QxrbRPlMuCLBv4NKBBU7tBdyXm6Xi16A/edit?usp=sharing" TargetMode="External"/><Relationship Id="rId6" Type="http://schemas.openxmlformats.org/officeDocument/2006/relationships/hyperlink" Target="https://docs.google.com/presentation/d/136dnqQC5A9q-gK-G8iuRGGMsVAASkQPox9F9LnGrXzE/edit?usp=shari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hyperlink" Target="https://docs.google.com/presentation/d/1vm8EpT9UcPExyAY0nEWvJYL69283HZ1Irp1FOcQc1I0/edit?usp=drive_link" TargetMode="External"/><Relationship Id="rId5" Type="http://schemas.openxmlformats.org/officeDocument/2006/relationships/hyperlink" Target="https://docs.google.com/presentation/d/1KTg4POlcKXj1-mWdcseHbrdAMVZQOy4n4YcDnXh95Dc/edit?usp=drive_link" TargetMode="External"/><Relationship Id="rId6"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docs.google.com/presentation/d/14lIKQJ3Df8Fhpb6pheuSWV00wan5uyVz7jzMoK5mDew/edit?usp=sharing" TargetMode="External"/><Relationship Id="rId5"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55" name="Google Shape;55;p13"/>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 Daily Lesson Plan (180 Minutes)</a:t>
            </a:r>
            <a:endParaRPr sz="1500">
              <a:solidFill>
                <a:srgbClr val="000000"/>
              </a:solidFill>
              <a:latin typeface="Plus Jakarta Sans Medium"/>
              <a:ea typeface="Plus Jakarta Sans Medium"/>
              <a:cs typeface="Plus Jakarta Sans Medium"/>
              <a:sym typeface="Plus Jakarta Sans Medium"/>
            </a:endParaRPr>
          </a:p>
        </p:txBody>
      </p:sp>
      <p:pic>
        <p:nvPicPr>
          <p:cNvPr id="56" name="Google Shape;56;p13"/>
          <p:cNvPicPr preferRelativeResize="0"/>
          <p:nvPr/>
        </p:nvPicPr>
        <p:blipFill>
          <a:blip r:embed="rId4">
            <a:alphaModFix/>
          </a:blip>
          <a:stretch>
            <a:fillRect/>
          </a:stretch>
        </p:blipFill>
        <p:spPr>
          <a:xfrm>
            <a:off x="254438" y="59062"/>
            <a:ext cx="540273" cy="224036"/>
          </a:xfrm>
          <a:prstGeom prst="rect">
            <a:avLst/>
          </a:prstGeom>
          <a:noFill/>
          <a:ln>
            <a:noFill/>
          </a:ln>
        </p:spPr>
      </p:pic>
      <p:sp>
        <p:nvSpPr>
          <p:cNvPr id="57" name="Google Shape;57;p13"/>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58" name="Google Shape;58;p13"/>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59" name="Google Shape;59;p13"/>
          <p:cNvGraphicFramePr/>
          <p:nvPr/>
        </p:nvGraphicFramePr>
        <p:xfrm>
          <a:off x="443989" y="486207"/>
          <a:ext cx="3000000" cy="3000000"/>
        </p:xfrm>
        <a:graphic>
          <a:graphicData uri="http://schemas.openxmlformats.org/drawingml/2006/table">
            <a:tbl>
              <a:tblPr>
                <a:noFill/>
                <a:tableStyleId>{6AF5FCB9-335B-426E-8F97-E31CB9C3762F}</a:tableStyleId>
              </a:tblPr>
              <a:tblGrid>
                <a:gridCol w="1326150"/>
                <a:gridCol w="3349825"/>
                <a:gridCol w="3554950"/>
              </a:tblGrid>
              <a:tr h="356650">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latin typeface="Inter"/>
                          <a:ea typeface="Inter"/>
                          <a:cs typeface="Inter"/>
                          <a:sym typeface="Inter"/>
                        </a:rPr>
                        <a:t>LESSON 7</a:t>
                      </a:r>
                      <a:endParaRPr sz="900">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SUPPORTING QUESTION</a:t>
                      </a:r>
                      <a:endParaRPr b="1"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What were interactions between indigenous peoples and Europeans like, and how do sources from Europeans limit the understanding historians have of those interactions?</a:t>
                      </a:r>
                      <a:endParaRPr sz="800">
                        <a:solidFill>
                          <a:schemeClr val="dk1"/>
                        </a:solidFill>
                        <a:latin typeface="Inter"/>
                        <a:ea typeface="Inter"/>
                        <a:cs typeface="Inter"/>
                        <a:sym typeface="Inter"/>
                      </a:endParaRPr>
                    </a:p>
                  </a:txBody>
                  <a:tcPr marT="60500" marB="60500" marR="83125" marL="83125"/>
                </a:tc>
                <a:tc hMerge="1"/>
              </a:tr>
              <a:tr h="342900">
                <a:tc>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STANDARD(S)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2.12, 2.20</a:t>
                      </a:r>
                      <a:endParaRPr sz="800">
                        <a:solidFill>
                          <a:schemeClr val="dk1"/>
                        </a:solidFill>
                        <a:latin typeface="Inter"/>
                        <a:ea typeface="Inter"/>
                        <a:cs typeface="Inter"/>
                        <a:sym typeface="Inter"/>
                      </a:endParaRPr>
                    </a:p>
                  </a:txBody>
                  <a:tcPr marT="60500" marB="60500" marR="83125" marL="83125"/>
                </a:tc>
                <a:tc hMerge="1"/>
              </a:tr>
              <a:tr h="521275">
                <a:tc>
                  <a:txBody>
                    <a:bodyPr/>
                    <a:lstStyle/>
                    <a:p>
                      <a:pPr indent="0" lvl="0" marL="0" rtl="0" algn="l">
                        <a:lnSpc>
                          <a:spcPct val="100000"/>
                        </a:lnSpc>
                        <a:spcBef>
                          <a:spcPts val="0"/>
                        </a:spcBef>
                        <a:spcAft>
                          <a:spcPts val="0"/>
                        </a:spcAft>
                        <a:buClr>
                          <a:schemeClr val="dk1"/>
                        </a:buClr>
                        <a:buSzPts val="700"/>
                        <a:buFont typeface="Arial"/>
                        <a:buNone/>
                      </a:pPr>
                      <a:r>
                        <a:rPr b="1" lang="en" sz="900">
                          <a:solidFill>
                            <a:schemeClr val="dk1"/>
                          </a:solidFill>
                          <a:latin typeface="Inter"/>
                          <a:ea typeface="Inter"/>
                          <a:cs typeface="Inter"/>
                          <a:sym typeface="Inter"/>
                        </a:rPr>
                        <a:t>FOCUS SKILL(S)</a:t>
                      </a:r>
                      <a:endParaRPr b="1" sz="900">
                        <a:solidFill>
                          <a:schemeClr val="dk1"/>
                        </a:solidFill>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Perspective</a:t>
                      </a:r>
                      <a:endParaRPr sz="8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Historical Empathy </a:t>
                      </a:r>
                      <a:endParaRPr sz="800">
                        <a:solidFill>
                          <a:schemeClr val="dk1"/>
                        </a:solidFill>
                        <a:latin typeface="Inter"/>
                        <a:ea typeface="Inter"/>
                        <a:cs typeface="Inter"/>
                        <a:sym typeface="Inter"/>
                      </a:endParaRPr>
                    </a:p>
                  </a:txBody>
                  <a:tcPr marT="60500" marB="60500" marR="83125" marL="83125"/>
                </a:tc>
                <a:tc hMerge="1"/>
              </a:tr>
              <a:tr h="57127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DO FIRST</a:t>
                      </a:r>
                      <a:endParaRPr sz="8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Option 1- Frayer: </a:t>
                      </a:r>
                      <a:endParaRPr sz="800">
                        <a:latin typeface="Inter"/>
                        <a:ea typeface="Inter"/>
                        <a:cs typeface="Inter"/>
                        <a:sym typeface="Inter"/>
                      </a:endParaRPr>
                    </a:p>
                    <a:p>
                      <a:pPr indent="0" lvl="0" marL="0" rtl="0" algn="l">
                        <a:lnSpc>
                          <a:spcPct val="100000"/>
                        </a:lnSpc>
                        <a:spcBef>
                          <a:spcPts val="0"/>
                        </a:spcBef>
                        <a:spcAft>
                          <a:spcPts val="0"/>
                        </a:spcAft>
                        <a:buNone/>
                      </a:pPr>
                      <a:r>
                        <a:rPr lang="en" sz="800">
                          <a:latin typeface="Inter"/>
                          <a:ea typeface="Inter"/>
                          <a:cs typeface="Inter"/>
                          <a:sym typeface="Inter"/>
                        </a:rPr>
                        <a:t>Option 2- </a:t>
                      </a:r>
                      <a:endParaRPr sz="800">
                        <a:latin typeface="Inter"/>
                        <a:ea typeface="Inter"/>
                        <a:cs typeface="Inter"/>
                        <a:sym typeface="Inter"/>
                      </a:endParaRPr>
                    </a:p>
                  </a:txBody>
                  <a:tcPr marT="60500" marB="60500" marR="83125" marL="83125"/>
                </a:tc>
                <a:tc hMerge="1"/>
              </a:tr>
              <a:tr h="57127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Display the </a:t>
                      </a:r>
                      <a:r>
                        <a:rPr lang="en" sz="800" u="sng">
                          <a:solidFill>
                            <a:schemeClr val="hlink"/>
                          </a:solidFill>
                          <a:latin typeface="Inter"/>
                          <a:ea typeface="Inter"/>
                          <a:cs typeface="Inter"/>
                          <a:sym typeface="Inter"/>
                          <a:hlinkClick r:id="rId5"/>
                        </a:rPr>
                        <a:t>Do First Activity</a:t>
                      </a:r>
                      <a:r>
                        <a:rPr lang="en" sz="800">
                          <a:solidFill>
                            <a:schemeClr val="dk1"/>
                          </a:solidFill>
                          <a:latin typeface="Inter"/>
                          <a:ea typeface="Inter"/>
                          <a:cs typeface="Inter"/>
                          <a:sym typeface="Inter"/>
                        </a:rPr>
                        <a:t> on the board.</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Do First Activty.</a:t>
                      </a:r>
                      <a:endParaRPr sz="800">
                        <a:solidFill>
                          <a:schemeClr val="dk1"/>
                        </a:solidFill>
                        <a:latin typeface="Inter"/>
                        <a:ea typeface="Inter"/>
                        <a:cs typeface="Inter"/>
                        <a:sym typeface="Inter"/>
                      </a:endParaRPr>
                    </a:p>
                  </a:txBody>
                  <a:tcPr marT="60500" marB="60500" marR="83125" marL="83125"/>
                </a:tc>
              </a:tr>
              <a:tr h="43317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1 - </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LAUNCH</a:t>
                      </a:r>
                      <a:endParaRPr sz="900">
                        <a:latin typeface="Inter"/>
                        <a:ea typeface="Inter"/>
                        <a:cs typeface="Inter"/>
                        <a:sym typeface="Inter"/>
                      </a:endParaRPr>
                    </a:p>
                  </a:txBody>
                  <a:tcPr marT="60500" marB="60500" marR="83125" marL="83125"/>
                </a:tc>
                <a:tc gridSpan="2">
                  <a:txBody>
                    <a:bodyPr/>
                    <a:lstStyle/>
                    <a:p>
                      <a:pPr indent="0" lvl="0" marL="0" rtl="0" algn="l">
                        <a:spcBef>
                          <a:spcPts val="0"/>
                        </a:spcBef>
                        <a:spcAft>
                          <a:spcPts val="0"/>
                        </a:spcAft>
                        <a:buNone/>
                      </a:pPr>
                      <a:r>
                        <a:rPr lang="en" sz="800">
                          <a:latin typeface="Inter"/>
                          <a:ea typeface="Inter"/>
                          <a:cs typeface="Inter"/>
                          <a:sym typeface="Inter"/>
                        </a:rPr>
                        <a:t>Students will be split into pairs and assigned a historical figure to research using the links provided to them as a starting point. They will answer the questions about their assigned historical figure using the </a:t>
                      </a:r>
                      <a:r>
                        <a:rPr lang="en" sz="800" u="sng">
                          <a:solidFill>
                            <a:schemeClr val="hlink"/>
                          </a:solidFill>
                          <a:latin typeface="Inter"/>
                          <a:ea typeface="Inter"/>
                          <a:cs typeface="Inter"/>
                          <a:sym typeface="Inter"/>
                          <a:hlinkClick r:id="rId6"/>
                        </a:rPr>
                        <a:t>student worksheet</a:t>
                      </a:r>
                      <a:r>
                        <a:rPr lang="en" sz="800">
                          <a:latin typeface="Inter"/>
                          <a:ea typeface="Inter"/>
                          <a:cs typeface="Inter"/>
                          <a:sym typeface="Inter"/>
                        </a:rPr>
                        <a:t>.</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637650">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Divide class into partners and assign each group a historical figure from the Student Worksheet list.</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the Student Worksheet to the students.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Research your assigned historical figure with your partner and answer the questions on the Student Worksheet.</a:t>
                      </a:r>
                      <a:endParaRPr sz="800">
                        <a:solidFill>
                          <a:schemeClr val="dk1"/>
                        </a:solidFill>
                        <a:latin typeface="Inter"/>
                        <a:ea typeface="Inter"/>
                        <a:cs typeface="Inter"/>
                        <a:sym typeface="Inter"/>
                      </a:endParaRPr>
                    </a:p>
                    <a:p>
                      <a:pPr indent="0" lvl="0" marL="304800" rtl="0" algn="l">
                        <a:spcBef>
                          <a:spcPts val="0"/>
                        </a:spcBef>
                        <a:spcAft>
                          <a:spcPts val="0"/>
                        </a:spcAft>
                        <a:buNone/>
                      </a:pPr>
                      <a:r>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65" name="Google Shape;65;p14"/>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66" name="Google Shape;66;p14"/>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67" name="Google Shape;67;p14"/>
          <p:cNvGraphicFramePr/>
          <p:nvPr/>
        </p:nvGraphicFramePr>
        <p:xfrm>
          <a:off x="443989" y="459290"/>
          <a:ext cx="3000000" cy="3000000"/>
        </p:xfrm>
        <a:graphic>
          <a:graphicData uri="http://schemas.openxmlformats.org/drawingml/2006/table">
            <a:tbl>
              <a:tblPr>
                <a:noFill/>
                <a:tableStyleId>{6AF5FCB9-335B-426E-8F97-E31CB9C3762F}</a:tableStyleId>
              </a:tblPr>
              <a:tblGrid>
                <a:gridCol w="1326150"/>
                <a:gridCol w="3349825"/>
                <a:gridCol w="3554950"/>
              </a:tblGrid>
              <a:tr h="439075">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LESSON 7</a:t>
                      </a:r>
                      <a:r>
                        <a:rPr lang="en" sz="900">
                          <a:latin typeface="Inter"/>
                          <a:ea typeface="Inter"/>
                          <a:cs typeface="Inter"/>
                          <a:sym typeface="Inter"/>
                        </a:rPr>
                        <a:t>- Continued</a:t>
                      </a:r>
                      <a:endParaRPr sz="900">
                        <a:latin typeface="Inter"/>
                        <a:ea typeface="Inter"/>
                        <a:cs typeface="Inter"/>
                        <a:sym typeface="Inter"/>
                      </a:endParaRPr>
                    </a:p>
                  </a:txBody>
                  <a:tcPr marT="60500" marB="60500" marR="83125" marL="83125"/>
                </a:tc>
                <a:tc hMerge="1"/>
              </a:tr>
              <a:tr h="467400">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2-</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PRACTICE</a:t>
                      </a:r>
                      <a:endParaRPr sz="900">
                        <a:solidFill>
                          <a:schemeClr val="dk1"/>
                        </a:solidFill>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Students will read a primary source related to their assigned historical figure. Then students will complete a THINKS worksheet for the primary source.</a:t>
                      </a:r>
                      <a:endParaRPr sz="800">
                        <a:solidFill>
                          <a:schemeClr val="dk1"/>
                        </a:solidFill>
                        <a:latin typeface="Inter"/>
                        <a:ea typeface="Inter"/>
                        <a:cs typeface="Inter"/>
                        <a:sym typeface="Inter"/>
                      </a:endParaRPr>
                    </a:p>
                  </a:txBody>
                  <a:tcPr marT="60500" marB="60500" marR="83125" marL="83125"/>
                </a:tc>
                <a:tc hMerge="1"/>
              </a:tr>
              <a:tr h="7033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Pass out the primary source materials located in the Student Worksheet.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Pass out the THINKS worksheet.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Read the primary source associated with your </a:t>
                      </a:r>
                      <a:r>
                        <a:rPr lang="en" sz="800">
                          <a:solidFill>
                            <a:schemeClr val="dk1"/>
                          </a:solidFill>
                          <a:latin typeface="Inter"/>
                          <a:ea typeface="Inter"/>
                          <a:cs typeface="Inter"/>
                          <a:sym typeface="Inter"/>
                        </a:rPr>
                        <a:t>assigned</a:t>
                      </a:r>
                      <a:r>
                        <a:rPr lang="en" sz="800">
                          <a:solidFill>
                            <a:schemeClr val="dk1"/>
                          </a:solidFill>
                          <a:latin typeface="Inter"/>
                          <a:ea typeface="Inter"/>
                          <a:cs typeface="Inter"/>
                          <a:sym typeface="Inter"/>
                        </a:rPr>
                        <a:t> historical figure with your partner.</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Work with your partner to complete the THINKS worksheet.</a:t>
                      </a:r>
                      <a:endParaRPr sz="800">
                        <a:solidFill>
                          <a:schemeClr val="dk1"/>
                        </a:solidFill>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r>
              <a:tr h="78502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ACTIVITY 3-</a:t>
                      </a:r>
                      <a:endParaRPr b="1" sz="9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EXHIBIT</a:t>
                      </a:r>
                      <a:endParaRPr b="1" sz="9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lang="en" sz="800">
                          <a:solidFill>
                            <a:schemeClr val="dk1"/>
                          </a:solidFill>
                          <a:latin typeface="Inter"/>
                          <a:ea typeface="Inter"/>
                          <a:cs typeface="Inter"/>
                          <a:sym typeface="Inter"/>
                        </a:rPr>
                        <a:t>Students will use their research and their primary source material to create a “dating profile” for their assigned historical figure using the </a:t>
                      </a:r>
                      <a:r>
                        <a:rPr lang="en" sz="800" u="sng">
                          <a:solidFill>
                            <a:schemeClr val="hlink"/>
                          </a:solidFill>
                          <a:latin typeface="Inter"/>
                          <a:ea typeface="Inter"/>
                          <a:cs typeface="Inter"/>
                          <a:sym typeface="Inter"/>
                          <a:hlinkClick r:id="rId4"/>
                        </a:rPr>
                        <a:t>Dating Profile Template</a:t>
                      </a:r>
                      <a:r>
                        <a:rPr lang="en" sz="800">
                          <a:solidFill>
                            <a:schemeClr val="dk1"/>
                          </a:solidFill>
                          <a:latin typeface="Inter"/>
                          <a:ea typeface="Inter"/>
                          <a:cs typeface="Inter"/>
                          <a:sym typeface="Inter"/>
                        </a:rPr>
                        <a:t>. Then students will be taking on the perspective of that </a:t>
                      </a:r>
                      <a:r>
                        <a:rPr lang="en" sz="800">
                          <a:solidFill>
                            <a:schemeClr val="dk1"/>
                          </a:solidFill>
                          <a:latin typeface="Inter"/>
                          <a:ea typeface="Inter"/>
                          <a:cs typeface="Inter"/>
                          <a:sym typeface="Inter"/>
                        </a:rPr>
                        <a:t>individual</a:t>
                      </a:r>
                      <a:r>
                        <a:rPr lang="en" sz="800">
                          <a:solidFill>
                            <a:schemeClr val="dk1"/>
                          </a:solidFill>
                          <a:latin typeface="Inter"/>
                          <a:ea typeface="Inter"/>
                          <a:cs typeface="Inter"/>
                          <a:sym typeface="Inter"/>
                        </a:rPr>
                        <a:t> to the best of their ability and will do speed dating with the other historical figures in the class. Arrange students into an inner and outer circle, so that the students in the inner circle will rotate after each interaction. Students will start paired up with their partner so they can practice, then they will rotate through the rest of the class so they interact with every historical figure in the room. Each round should last 3 minutes, so there is enough time for both students to briefly </a:t>
                      </a:r>
                      <a:r>
                        <a:rPr lang="en" sz="800">
                          <a:solidFill>
                            <a:schemeClr val="dk1"/>
                          </a:solidFill>
                          <a:latin typeface="Inter"/>
                          <a:ea typeface="Inter"/>
                          <a:cs typeface="Inter"/>
                          <a:sym typeface="Inter"/>
                        </a:rPr>
                        <a:t>explain</a:t>
                      </a:r>
                      <a:r>
                        <a:rPr lang="en" sz="800">
                          <a:solidFill>
                            <a:schemeClr val="dk1"/>
                          </a:solidFill>
                          <a:latin typeface="Inter"/>
                          <a:ea typeface="Inter"/>
                          <a:cs typeface="Inter"/>
                          <a:sym typeface="Inter"/>
                        </a:rPr>
                        <a:t> who they were and for them to determine if they would be a good match or not. While the students complete the speed dating activity they will fill out the </a:t>
                      </a:r>
                      <a:r>
                        <a:rPr lang="en" sz="800" u="sng">
                          <a:solidFill>
                            <a:schemeClr val="hlink"/>
                          </a:solidFill>
                          <a:latin typeface="Inter"/>
                          <a:ea typeface="Inter"/>
                          <a:cs typeface="Inter"/>
                          <a:sym typeface="Inter"/>
                          <a:hlinkClick r:id="rId5"/>
                        </a:rPr>
                        <a:t>Speed Dating Rounds Worksheet</a:t>
                      </a:r>
                      <a:r>
                        <a:rPr lang="en" sz="800">
                          <a:solidFill>
                            <a:schemeClr val="dk1"/>
                          </a:solidFill>
                          <a:latin typeface="Inter"/>
                          <a:ea typeface="Inter"/>
                          <a:cs typeface="Inter"/>
                          <a:sym typeface="Inter"/>
                        </a:rPr>
                        <a:t>. Optional: Provide students with name tags for their historical figures.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the Dating Profile Template and go over expectations for the assignment.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For the Speed Dating: Organize seats into an inner and outer circle with the desks facing each other.</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Distribute th Speed Dating Rounds Worksheet.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Seat students across from their partners and give them 3 minutes to practice with each other.</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Set a timer for 3 minutes and have the inner circle rotate after every 3 minutes. During that time, both students should go over who their assigned historical figure is, and they should determine if they would be a match or not based on </a:t>
                      </a:r>
                      <a:r>
                        <a:rPr lang="en" sz="800">
                          <a:solidFill>
                            <a:schemeClr val="dk1"/>
                          </a:solidFill>
                          <a:latin typeface="Inter"/>
                          <a:ea typeface="Inter"/>
                          <a:cs typeface="Inter"/>
                          <a:sym typeface="Inter"/>
                        </a:rPr>
                        <a:t>their</a:t>
                      </a:r>
                      <a:r>
                        <a:rPr lang="en" sz="800">
                          <a:solidFill>
                            <a:schemeClr val="dk1"/>
                          </a:solidFill>
                          <a:latin typeface="Inter"/>
                          <a:ea typeface="Inter"/>
                          <a:cs typeface="Inter"/>
                          <a:sym typeface="Inter"/>
                        </a:rPr>
                        <a:t> perspective and experiences</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WIth your partner, complete the Dating Profile Template for your assigned historical figure based on the research and primary source you read.</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Share your historical figure’s perspective and experiences with the other students as you go through each 3 minute round. You will also fill out the Speed Dating Rounds Worksheet for each interaction you have. This worksheet will be completed </a:t>
                      </a:r>
                      <a:r>
                        <a:rPr lang="en" sz="800">
                          <a:solidFill>
                            <a:schemeClr val="dk1"/>
                          </a:solidFill>
                          <a:latin typeface="Inter"/>
                          <a:ea typeface="Inter"/>
                          <a:cs typeface="Inter"/>
                          <a:sym typeface="Inter"/>
                        </a:rPr>
                        <a:t>individually.</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 Daily Lesson Plan (180 Minutes)</a:t>
            </a:r>
            <a:endParaRPr sz="1500">
              <a:solidFill>
                <a:srgbClr val="000000"/>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54438" y="59062"/>
            <a:ext cx="540273" cy="22403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48875" y="4780366"/>
            <a:ext cx="220487" cy="220487"/>
          </a:xfrm>
          <a:prstGeom prst="rect">
            <a:avLst/>
          </a:prstGeom>
          <a:noFill/>
          <a:ln>
            <a:noFill/>
          </a:ln>
        </p:spPr>
      </p:pic>
      <p:sp>
        <p:nvSpPr>
          <p:cNvPr id="75" name="Google Shape;75;p15"/>
          <p:cNvSpPr txBox="1"/>
          <p:nvPr/>
        </p:nvSpPr>
        <p:spPr>
          <a:xfrm>
            <a:off x="6510313" y="4843674"/>
            <a:ext cx="2164500" cy="157200"/>
          </a:xfrm>
          <a:prstGeom prst="rect">
            <a:avLst/>
          </a:prstGeom>
          <a:noFill/>
          <a:ln>
            <a:noFill/>
          </a:ln>
        </p:spPr>
        <p:txBody>
          <a:bodyPr anchorCtr="0" anchor="t" bIns="79925" lIns="79925" spcFirstLastPara="1" rIns="79925" wrap="square" tIns="79925">
            <a:noAutofit/>
          </a:bodyPr>
          <a:lstStyle/>
          <a:p>
            <a:pPr indent="0" lvl="0" marL="0" rtl="0" algn="r">
              <a:spcBef>
                <a:spcPts val="0"/>
              </a:spcBef>
              <a:spcAft>
                <a:spcPts val="0"/>
              </a:spcAft>
              <a:buNone/>
            </a:pPr>
            <a:r>
              <a:rPr lang="en" sz="900">
                <a:solidFill>
                  <a:srgbClr val="666666"/>
                </a:solidFill>
                <a:latin typeface="Inter"/>
                <a:ea typeface="Inter"/>
                <a:cs typeface="Inter"/>
                <a:sym typeface="Inter"/>
              </a:rPr>
              <a:t> ©2025 Thinking Nation</a:t>
            </a:r>
            <a:endParaRPr sz="900">
              <a:solidFill>
                <a:srgbClr val="666666"/>
              </a:solidFill>
              <a:latin typeface="Inter"/>
              <a:ea typeface="Inter"/>
              <a:cs typeface="Inter"/>
              <a:sym typeface="Inter"/>
            </a:endParaRPr>
          </a:p>
          <a:p>
            <a:pPr indent="0" lvl="0" marL="0" rtl="0" algn="l">
              <a:spcBef>
                <a:spcPts val="0"/>
              </a:spcBef>
              <a:spcAft>
                <a:spcPts val="0"/>
              </a:spcAft>
              <a:buNone/>
            </a:pPr>
            <a:r>
              <a:t/>
            </a:r>
            <a:endParaRPr sz="1200">
              <a:solidFill>
                <a:srgbClr val="666666"/>
              </a:solidFill>
              <a:latin typeface="Inter"/>
              <a:ea typeface="Inter"/>
              <a:cs typeface="Inter"/>
              <a:sym typeface="Inter"/>
            </a:endParaRPr>
          </a:p>
        </p:txBody>
      </p:sp>
      <p:sp>
        <p:nvSpPr>
          <p:cNvPr id="76" name="Google Shape;76;p15"/>
          <p:cNvSpPr txBox="1"/>
          <p:nvPr/>
        </p:nvSpPr>
        <p:spPr>
          <a:xfrm>
            <a:off x="3489750" y="4843674"/>
            <a:ext cx="2164500" cy="157200"/>
          </a:xfrm>
          <a:prstGeom prst="rect">
            <a:avLst/>
          </a:prstGeom>
          <a:noFill/>
          <a:ln>
            <a:noFill/>
          </a:ln>
        </p:spPr>
        <p:txBody>
          <a:bodyPr anchorCtr="0" anchor="t" bIns="79925" lIns="79925" spcFirstLastPara="1" rIns="79925" wrap="square" tIns="79925">
            <a:noAutofit/>
          </a:bodyPr>
          <a:lstStyle/>
          <a:p>
            <a:pPr indent="0" lvl="0" marL="0" rtl="0" algn="ctr">
              <a:spcBef>
                <a:spcPts val="0"/>
              </a:spcBef>
              <a:spcAft>
                <a:spcPts val="0"/>
              </a:spcAft>
              <a:buNone/>
            </a:pPr>
            <a:r>
              <a:rPr lang="en" sz="900">
                <a:solidFill>
                  <a:srgbClr val="666666"/>
                </a:solidFill>
                <a:latin typeface="Inter"/>
                <a:ea typeface="Inter"/>
                <a:cs typeface="Inter"/>
                <a:sym typeface="Inter"/>
              </a:rPr>
              <a:t>thinkingnation.org</a:t>
            </a:r>
            <a:endParaRPr sz="1200">
              <a:solidFill>
                <a:srgbClr val="666666"/>
              </a:solidFill>
              <a:latin typeface="Inter"/>
              <a:ea typeface="Inter"/>
              <a:cs typeface="Inter"/>
              <a:sym typeface="Inter"/>
            </a:endParaRPr>
          </a:p>
        </p:txBody>
      </p:sp>
      <p:graphicFrame>
        <p:nvGraphicFramePr>
          <p:cNvPr id="77" name="Google Shape;77;p15"/>
          <p:cNvGraphicFramePr/>
          <p:nvPr/>
        </p:nvGraphicFramePr>
        <p:xfrm>
          <a:off x="443989" y="459290"/>
          <a:ext cx="3000000" cy="3000000"/>
        </p:xfrm>
        <a:graphic>
          <a:graphicData uri="http://schemas.openxmlformats.org/drawingml/2006/table">
            <a:tbl>
              <a:tblPr>
                <a:noFill/>
                <a:tableStyleId>{6AF5FCB9-335B-426E-8F97-E31CB9C3762F}</a:tableStyleId>
              </a:tblPr>
              <a:tblGrid>
                <a:gridCol w="1326150"/>
                <a:gridCol w="3349825"/>
                <a:gridCol w="3554950"/>
              </a:tblGrid>
              <a:tr h="439075">
                <a:tc>
                  <a:txBody>
                    <a:bodyPr/>
                    <a:lstStyle/>
                    <a:p>
                      <a:pPr indent="0" lvl="0" marL="0" rtl="0" algn="l">
                        <a:lnSpc>
                          <a:spcPct val="100000"/>
                        </a:lnSpc>
                        <a:spcBef>
                          <a:spcPts val="0"/>
                        </a:spcBef>
                        <a:spcAft>
                          <a:spcPts val="0"/>
                        </a:spcAft>
                        <a:buNone/>
                      </a:pPr>
                      <a:r>
                        <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900">
                          <a:solidFill>
                            <a:schemeClr val="dk1"/>
                          </a:solidFill>
                          <a:latin typeface="Inter"/>
                          <a:ea typeface="Inter"/>
                          <a:cs typeface="Inter"/>
                          <a:sym typeface="Inter"/>
                        </a:rPr>
                        <a:t>LESSON 7</a:t>
                      </a:r>
                      <a:r>
                        <a:rPr lang="en" sz="900">
                          <a:latin typeface="Inter"/>
                          <a:ea typeface="Inter"/>
                          <a:cs typeface="Inter"/>
                          <a:sym typeface="Inter"/>
                        </a:rPr>
                        <a:t>- Continued</a:t>
                      </a:r>
                      <a:endParaRPr sz="900">
                        <a:latin typeface="Inter"/>
                        <a:ea typeface="Inter"/>
                        <a:cs typeface="Inter"/>
                        <a:sym typeface="Inter"/>
                      </a:endParaRPr>
                    </a:p>
                  </a:txBody>
                  <a:tcPr marT="60500" marB="60500" marR="83125" marL="83125"/>
                </a:tc>
                <a:tc hMerge="1"/>
              </a:tr>
              <a:tr h="785025">
                <a:tc rowSpan="2">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CONCLUSION</a:t>
                      </a:r>
                      <a:endParaRPr sz="900">
                        <a:latin typeface="Inter"/>
                        <a:ea typeface="Inter"/>
                        <a:cs typeface="Inter"/>
                        <a:sym typeface="Inter"/>
                      </a:endParaRPr>
                    </a:p>
                  </a:txBody>
                  <a:tcPr marT="60500" marB="60500" marR="83125" marL="83125"/>
                </a:tc>
                <a:tc gridSpan="2">
                  <a:txBody>
                    <a:bodyPr/>
                    <a:lstStyle/>
                    <a:p>
                      <a:pPr indent="0" lvl="0" marL="0" rtl="0" algn="l">
                        <a:lnSpc>
                          <a:spcPct val="100000"/>
                        </a:lnSpc>
                        <a:spcBef>
                          <a:spcPts val="0"/>
                        </a:spcBef>
                        <a:spcAft>
                          <a:spcPts val="0"/>
                        </a:spcAft>
                        <a:buNone/>
                      </a:pPr>
                      <a:r>
                        <a:rPr lang="en" sz="800">
                          <a:latin typeface="Inter"/>
                          <a:ea typeface="Inter"/>
                          <a:cs typeface="Inter"/>
                          <a:sym typeface="Inter"/>
                        </a:rPr>
                        <a:t>Students will answer the reflection questions as their Exit Ticket.</a:t>
                      </a:r>
                      <a:endParaRPr sz="800">
                        <a:latin typeface="Inter"/>
                        <a:ea typeface="Inter"/>
                        <a:cs typeface="Inter"/>
                        <a:sym typeface="Inter"/>
                      </a:endParaRPr>
                    </a:p>
                  </a:txBody>
                  <a:tcPr marT="60500" marB="60500" marR="83125" marL="83125">
                    <a:lnB cap="flat" cmpd="sng" w="9525">
                      <a:solidFill>
                        <a:srgbClr val="9E9E9E"/>
                      </a:solidFill>
                      <a:prstDash val="solid"/>
                      <a:round/>
                      <a:headEnd len="sm" w="sm" type="none"/>
                      <a:tailEnd len="sm" w="sm" type="none"/>
                    </a:lnB>
                  </a:tcPr>
                </a:tc>
                <a:tc hMerge="1"/>
              </a:tr>
              <a:tr h="785025">
                <a:tc vMerge="1"/>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TEACHER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Display the reflection questions for their </a:t>
                      </a:r>
                      <a:r>
                        <a:rPr lang="en" sz="800" u="sng">
                          <a:solidFill>
                            <a:schemeClr val="hlink"/>
                          </a:solidFill>
                          <a:latin typeface="Inter"/>
                          <a:ea typeface="Inter"/>
                          <a:cs typeface="Inter"/>
                          <a:sym typeface="Inter"/>
                          <a:hlinkClick r:id="rId4"/>
                        </a:rPr>
                        <a:t>exit ticket</a:t>
                      </a:r>
                      <a:r>
                        <a:rPr lang="en" sz="800">
                          <a:solidFill>
                            <a:schemeClr val="dk1"/>
                          </a:solidFill>
                          <a:latin typeface="Inter"/>
                          <a:ea typeface="Inter"/>
                          <a:cs typeface="Inter"/>
                          <a:sym typeface="Inter"/>
                        </a:rPr>
                        <a:t>.</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Monitor student work and answer questions as needed.</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800">
                          <a:solidFill>
                            <a:schemeClr val="dk1"/>
                          </a:solidFill>
                          <a:latin typeface="Inter"/>
                          <a:ea typeface="Inter"/>
                          <a:cs typeface="Inter"/>
                          <a:sym typeface="Inter"/>
                        </a:rPr>
                        <a:t>STUDENT ACTIONS</a:t>
                      </a:r>
                      <a:endParaRPr sz="800">
                        <a:solidFill>
                          <a:schemeClr val="dk1"/>
                        </a:solidFill>
                        <a:latin typeface="Inter"/>
                        <a:ea typeface="Inter"/>
                        <a:cs typeface="Inter"/>
                        <a:sym typeface="Inter"/>
                      </a:endParaRPr>
                    </a:p>
                    <a:p>
                      <a:pPr indent="-203200" lvl="0" marL="304800" rtl="0" algn="l">
                        <a:lnSpc>
                          <a:spcPct val="100000"/>
                        </a:lnSpc>
                        <a:spcBef>
                          <a:spcPts val="0"/>
                        </a:spcBef>
                        <a:spcAft>
                          <a:spcPts val="0"/>
                        </a:spcAft>
                        <a:buClr>
                          <a:schemeClr val="dk1"/>
                        </a:buClr>
                        <a:buSzPts val="800"/>
                        <a:buFont typeface="Inter"/>
                        <a:buAutoNum type="arabicPeriod"/>
                      </a:pPr>
                      <a:r>
                        <a:rPr lang="en" sz="800">
                          <a:solidFill>
                            <a:schemeClr val="dk1"/>
                          </a:solidFill>
                          <a:latin typeface="Inter"/>
                          <a:ea typeface="Inter"/>
                          <a:cs typeface="Inter"/>
                          <a:sym typeface="Inter"/>
                        </a:rPr>
                        <a:t>Complete the Exit Ticket.</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85025">
                <a:tc>
                  <a:txBody>
                    <a:bodyPr/>
                    <a:lstStyle/>
                    <a:p>
                      <a:pPr indent="0" lvl="0" marL="0" rtl="0" algn="l">
                        <a:lnSpc>
                          <a:spcPct val="100000"/>
                        </a:lnSpc>
                        <a:spcBef>
                          <a:spcPts val="0"/>
                        </a:spcBef>
                        <a:spcAft>
                          <a:spcPts val="0"/>
                        </a:spcAft>
                        <a:buNone/>
                      </a:pPr>
                      <a:r>
                        <a:rPr b="1" lang="en" sz="900">
                          <a:solidFill>
                            <a:schemeClr val="dk1"/>
                          </a:solidFill>
                          <a:latin typeface="Inter"/>
                          <a:ea typeface="Inter"/>
                          <a:cs typeface="Inter"/>
                          <a:sym typeface="Inter"/>
                        </a:rPr>
                        <a:t>LESSON RESOURCES</a:t>
                      </a:r>
                      <a:endParaRPr b="1" sz="900">
                        <a:solidFill>
                          <a:schemeClr val="dk1"/>
                        </a:solidFill>
                        <a:latin typeface="Inter"/>
                        <a:ea typeface="Inter"/>
                        <a:cs typeface="Inter"/>
                        <a:sym typeface="Inter"/>
                      </a:endParaRPr>
                    </a:p>
                  </a:txBody>
                  <a:tcPr marT="60500" marB="60500" marR="83125" marL="83125">
                    <a:lnR cap="flat" cmpd="sng" w="9525">
                      <a:solidFill>
                        <a:srgbClr val="9E9E9E"/>
                      </a:solidFill>
                      <a:prstDash val="solid"/>
                      <a:round/>
                      <a:headEnd len="sm" w="sm" type="none"/>
                      <a:tailEnd len="sm" w="sm" type="none"/>
                    </a:lnR>
                  </a:tcPr>
                </a:tc>
                <a:tc gridSpan="2">
                  <a:txBody>
                    <a:bodyPr/>
                    <a:lstStyle/>
                    <a:p>
                      <a:pPr indent="0" lvl="0" marL="0" rtl="0" algn="l">
                        <a:lnSpc>
                          <a:spcPct val="100000"/>
                        </a:lnSpc>
                        <a:spcBef>
                          <a:spcPts val="0"/>
                        </a:spcBef>
                        <a:spcAft>
                          <a:spcPts val="0"/>
                        </a:spcAft>
                        <a:buClr>
                          <a:schemeClr val="dk1"/>
                        </a:buClr>
                        <a:buSzPts val="700"/>
                        <a:buFont typeface="Arial"/>
                        <a:buNone/>
                      </a:pPr>
                      <a:r>
                        <a:rPr lang="en" sz="800">
                          <a:solidFill>
                            <a:schemeClr val="dk1"/>
                          </a:solidFill>
                          <a:latin typeface="Inter"/>
                          <a:ea typeface="Inter"/>
                          <a:cs typeface="Inter"/>
                          <a:sym typeface="Inter"/>
                        </a:rPr>
                        <a:t>[Title] (Appendix [#])</a:t>
                      </a:r>
                      <a:endParaRPr sz="800">
                        <a:solidFill>
                          <a:schemeClr val="dk1"/>
                        </a:solidFill>
                        <a:latin typeface="Inter"/>
                        <a:ea typeface="Inter"/>
                        <a:cs typeface="Inter"/>
                        <a:sym typeface="Inter"/>
                      </a:endParaRPr>
                    </a:p>
                  </a:txBody>
                  <a:tcPr marT="60500" marB="60500" marR="83125" marL="831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bl>
          </a:graphicData>
        </a:graphic>
      </p:graphicFrame>
      <p:sp>
        <p:nvSpPr>
          <p:cNvPr id="78" name="Google Shape;78;p15"/>
          <p:cNvSpPr txBox="1"/>
          <p:nvPr/>
        </p:nvSpPr>
        <p:spPr>
          <a:xfrm>
            <a:off x="-12545" y="0"/>
            <a:ext cx="9156600" cy="325500"/>
          </a:xfrm>
          <a:prstGeom prst="rect">
            <a:avLst/>
          </a:prstGeom>
          <a:solidFill>
            <a:srgbClr val="38E0A4"/>
          </a:solidFill>
          <a:ln>
            <a:noFill/>
          </a:ln>
        </p:spPr>
        <p:txBody>
          <a:bodyPr anchorCtr="0" anchor="ctr" bIns="79925" lIns="79925" spcFirstLastPara="1" rIns="79925" wrap="square" tIns="79925">
            <a:noAutofit/>
          </a:bodyPr>
          <a:lstStyle/>
          <a:p>
            <a:pPr indent="0" lvl="0" marL="0" rtl="0" algn="ctr">
              <a:spcBef>
                <a:spcPts val="0"/>
              </a:spcBef>
              <a:spcAft>
                <a:spcPts val="0"/>
              </a:spcAft>
              <a:buClr>
                <a:schemeClr val="dk1"/>
              </a:buClr>
              <a:buSzPts val="900"/>
              <a:buFont typeface="Arial"/>
              <a:buNone/>
            </a:pPr>
            <a:r>
              <a:rPr lang="en" sz="1500">
                <a:solidFill>
                  <a:schemeClr val="dk1"/>
                </a:solidFill>
                <a:latin typeface="Plus Jakarta Sans Medium"/>
                <a:ea typeface="Plus Jakarta Sans Medium"/>
                <a:cs typeface="Plus Jakarta Sans Medium"/>
                <a:sym typeface="Plus Jakarta Sans Medium"/>
              </a:rPr>
              <a:t>European Colonization: Daily Lesson Plan (180 Minutes)</a:t>
            </a:r>
            <a:endParaRPr sz="1500">
              <a:solidFill>
                <a:srgbClr val="000000"/>
              </a:solidFill>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5">
            <a:alphaModFix/>
          </a:blip>
          <a:stretch>
            <a:fillRect/>
          </a:stretch>
        </p:blipFill>
        <p:spPr>
          <a:xfrm>
            <a:off x="254438" y="59062"/>
            <a:ext cx="540273" cy="22403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